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4" r:id="rId28"/>
    <p:sldId id="282" r:id="rId29"/>
    <p:sldId id="281" r:id="rId30"/>
    <p:sldId id="295" r:id="rId31"/>
    <p:sldId id="296" r:id="rId32"/>
    <p:sldId id="297" r:id="rId33"/>
    <p:sldId id="265" r:id="rId34"/>
    <p:sldId id="266" r:id="rId35"/>
    <p:sldId id="271" r:id="rId36"/>
    <p:sldId id="272" r:id="rId37"/>
    <p:sldId id="285" r:id="rId38"/>
    <p:sldId id="273" r:id="rId39"/>
    <p:sldId id="274" r:id="rId40"/>
    <p:sldId id="28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25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4"/>
            <p14:sldId id="282"/>
            <p14:sldId id="281"/>
            <p14:sldId id="295"/>
            <p14:sldId id="296"/>
            <p14:sldId id="297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D35"/>
    <a:srgbClr val="0A9A3A"/>
    <a:srgbClr val="DDDDDD"/>
    <a:srgbClr val="513E0F"/>
    <a:srgbClr val="005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8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753" y="6416671"/>
            <a:ext cx="5454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microsoft.com/office/2007/relationships/hdphoto" Target="../media/hdphoto6.wdp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microsoft.com/office/2007/relationships/hdphoto" Target="../media/hdphoto6.wdp"/><Relationship Id="rId9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21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zh-TW" dirty="0"/>
              <a:t>Advisor: Prof. Wen-Kai Tai</a:t>
            </a:r>
          </a:p>
          <a:p>
            <a:r>
              <a:rPr lang="nl-NL" altLang="zh-TW" dirty="0"/>
              <a:t>Student: Ze-Hao </a:t>
            </a:r>
            <a:r>
              <a:rPr lang="nl-NL" altLang="zh-TW" dirty="0" smtClean="0"/>
              <a:t>Wang</a:t>
            </a:r>
            <a:endParaRPr lang="nl-NL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34470" y="2965575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Create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</a:t>
            </a: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  <a:endParaRPr lang="en-US" altLang="zh-TW" b="1" dirty="0"/>
          </a:p>
          <a:p>
            <a:r>
              <a:rPr lang="en-US" altLang="zh-TW" b="1" dirty="0" smtClean="0"/>
              <a:t>Map Sketch Evolution</a:t>
            </a:r>
            <a:endParaRPr lang="en-US" altLang="zh-TW" b="1" dirty="0"/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3030695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Instructions and </a:t>
            </a:r>
            <a:r>
              <a:rPr lang="en-US" altLang="zh-TW" dirty="0" smtClean="0">
                <a:effectLst/>
              </a:rPr>
              <a:t>Definitions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 numCol="2"/>
          <a:lstStyle/>
          <a:p>
            <a:r>
              <a:rPr lang="en-US" altLang="zh-TW" b="1" dirty="0"/>
              <a:t>Recurrent constructions</a:t>
            </a:r>
          </a:p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nodes &amp; </a:t>
            </a:r>
            <a:br>
              <a:rPr lang="en-US" altLang="zh-TW" dirty="0" smtClean="0"/>
            </a:br>
            <a:r>
              <a:rPr lang="en-US" altLang="zh-TW" dirty="0" smtClean="0"/>
              <a:t>non-terminal nodes</a:t>
            </a:r>
          </a:p>
          <a:p>
            <a:r>
              <a:rPr lang="en-US" altLang="zh-TW" dirty="0" smtClean="0"/>
              <a:t>Mission Rules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03135" y="4012387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Volex-based volumes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Instructions of Rewrite System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2941860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/>
              <a:t>影片將會放置於</a:t>
            </a:r>
            <a:r>
              <a:rPr lang="zh-TW" altLang="en-US" sz="3600" b="1" dirty="0"/>
              <a:t>此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2977824" cy="429694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36" y="1374888"/>
            <a:ext cx="3834289" cy="4296948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ect">
            <a:avLst/>
          </a:prstGeom>
        </p:spPr>
      </p:pic>
      <p:sp>
        <p:nvSpPr>
          <p:cNvPr id="49" name="Right Arrow 77"/>
          <p:cNvSpPr/>
          <p:nvPr/>
        </p:nvSpPr>
        <p:spPr>
          <a:xfrm>
            <a:off x="7583987" y="320423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148618" y="3204235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construction in Game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/>
              <a:t>Methodologies &gt; Mission Grammars </a:t>
            </a:r>
            <a:r>
              <a:rPr lang="en-US" dirty="0"/>
              <a:t>&gt; </a:t>
            </a:r>
            <a:endParaRPr lang="en-US" dirty="0" smtClean="0"/>
          </a:p>
          <a:p>
            <a:r>
              <a:rPr lang="en-US" dirty="0" smtClean="0"/>
              <a:t>Recurrent </a:t>
            </a:r>
            <a:r>
              <a:rPr lang="en-US" dirty="0"/>
              <a:t>construction in Game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113372" y="1318536"/>
            <a:ext cx="9943403" cy="4739073"/>
            <a:chOff x="67094" y="801096"/>
            <a:chExt cx="9022764" cy="4300292"/>
          </a:xfrm>
        </p:grpSpPr>
        <p:grpSp>
          <p:nvGrpSpPr>
            <p:cNvPr id="26" name="群組 25"/>
            <p:cNvGrpSpPr/>
            <p:nvPr/>
          </p:nvGrpSpPr>
          <p:grpSpPr>
            <a:xfrm>
              <a:off x="1193633" y="1458492"/>
              <a:ext cx="6760379" cy="3075408"/>
              <a:chOff x="1358733" y="1445793"/>
              <a:chExt cx="5854199" cy="2663172"/>
            </a:xfrm>
          </p:grpSpPr>
          <p:pic>
            <p:nvPicPr>
              <p:cNvPr id="27" name="Picture 2" descr="https://s-media-cache-ak0.pinimg.com/564x/bf/f7/cb/bff7cb31efd1d1c52211e627b07e135f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0338"/>
              <a:stretch/>
            </p:blipFill>
            <p:spPr bwMode="auto">
              <a:xfrm>
                <a:off x="1358733" y="1445794"/>
                <a:ext cx="2340978" cy="1157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https://s-media-cache-ak0.pinimg.com/564x/bf/f7/cb/bff7cb31efd1d1c52211e627b07e135f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" t="19686" r="-59" b="60652"/>
              <a:stretch/>
            </p:blipFill>
            <p:spPr bwMode="auto">
              <a:xfrm>
                <a:off x="3699711" y="1445793"/>
                <a:ext cx="2340978" cy="1157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https://s-media-cache-ak0.pinimg.com/564x/bf/f7/cb/bff7cb31efd1d1c52211e627b07e135f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" t="39592" r="49765" b="40746"/>
              <a:stretch/>
            </p:blipFill>
            <p:spPr bwMode="auto">
              <a:xfrm>
                <a:off x="6040689" y="1445793"/>
                <a:ext cx="1172243" cy="1157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https://s-media-cache-ak0.pinimg.com/564x/bf/f7/cb/bff7cb31efd1d1c52211e627b07e135f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" t="59502" r="135" b="20836"/>
              <a:stretch/>
            </p:blipFill>
            <p:spPr bwMode="auto">
              <a:xfrm>
                <a:off x="2530976" y="2951746"/>
                <a:ext cx="2340978" cy="1157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https://s-media-cache-ak0.pinimg.com/564x/bf/f7/cb/bff7cb31efd1d1c52211e627b07e135f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" t="79404" r="-195" b="934"/>
              <a:stretch/>
            </p:blipFill>
            <p:spPr bwMode="auto">
              <a:xfrm>
                <a:off x="4871954" y="2951745"/>
                <a:ext cx="2340978" cy="1157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https://s-media-cache-ak0.pinimg.com/564x/bf/f7/cb/bff7cb31efd1d1c52211e627b07e135f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85" t="39742" r="-60" b="40596"/>
              <a:stretch/>
            </p:blipFill>
            <p:spPr bwMode="auto">
              <a:xfrm>
                <a:off x="1358733" y="2951745"/>
                <a:ext cx="1172243" cy="1157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群組 32"/>
            <p:cNvGrpSpPr/>
            <p:nvPr/>
          </p:nvGrpSpPr>
          <p:grpSpPr>
            <a:xfrm>
              <a:off x="4581978" y="3086100"/>
              <a:ext cx="1307481" cy="2015288"/>
              <a:chOff x="4581978" y="2461027"/>
              <a:chExt cx="1307481" cy="2015288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448252" y="2461027"/>
                <a:ext cx="441207" cy="425416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</a:ln>
              <a:effectLst>
                <a:glow rad="63500">
                  <a:srgbClr val="EEEEEE">
                    <a:satMod val="175000"/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35" name="肘形接點 34"/>
              <p:cNvCxnSpPr>
                <a:stCxn id="34" idx="2"/>
                <a:endCxn id="36" idx="0"/>
              </p:cNvCxnSpPr>
              <p:nvPr/>
            </p:nvCxnSpPr>
            <p:spPr>
              <a:xfrm rot="5400000">
                <a:off x="4821654" y="3173073"/>
                <a:ext cx="1133833" cy="560572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tailEnd type="triangle"/>
              </a:ln>
              <a:effectLst>
                <a:glow rad="63500">
                  <a:srgbClr val="EEEEEE">
                    <a:satMod val="175000"/>
                    <a:alpha val="40000"/>
                  </a:srgbClr>
                </a:glow>
              </a:effectLst>
            </p:spPr>
          </p:cxnSp>
          <p:sp>
            <p:nvSpPr>
              <p:cNvPr id="36" name="Shape 118"/>
              <p:cNvSpPr txBox="1">
                <a:spLocks/>
              </p:cNvSpPr>
              <p:nvPr/>
            </p:nvSpPr>
            <p:spPr>
              <a:xfrm>
                <a:off x="4581978" y="4020276"/>
                <a:ext cx="1052612" cy="45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ADAD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EEEEEE"/>
                    </a:solidFill>
                    <a:effectLst/>
                    <a:uLnTx/>
                    <a:uFillTx/>
                    <a:latin typeface="+mn-lt"/>
                    <a:cs typeface="Arial"/>
                    <a:sym typeface="Arial"/>
                  </a:rPr>
                  <a:t>Collect</a:t>
                </a:r>
                <a:endParaRPr kumimoji="0" lang="zh-TW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AB4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7277164" y="801096"/>
              <a:ext cx="1812694" cy="1927567"/>
              <a:chOff x="5425275" y="1429297"/>
              <a:chExt cx="1812694" cy="1927567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425275" y="2420905"/>
                <a:ext cx="561410" cy="935959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</a:ln>
              <a:effectLst>
                <a:glow rad="63500">
                  <a:srgbClr val="EEEEEE">
                    <a:satMod val="175000"/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39" name="肘形接點 38"/>
              <p:cNvCxnSpPr>
                <a:stCxn id="38" idx="3"/>
                <a:endCxn id="40" idx="2"/>
              </p:cNvCxnSpPr>
              <p:nvPr/>
            </p:nvCxnSpPr>
            <p:spPr>
              <a:xfrm flipV="1">
                <a:off x="5986685" y="1885336"/>
                <a:ext cx="683361" cy="1003549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tailEnd type="triangle"/>
              </a:ln>
              <a:effectLst>
                <a:glow rad="63500">
                  <a:srgbClr val="EEEEEE">
                    <a:satMod val="175000"/>
                    <a:alpha val="40000"/>
                  </a:srgbClr>
                </a:glow>
              </a:effectLst>
            </p:spPr>
          </p:cxnSp>
          <p:sp>
            <p:nvSpPr>
              <p:cNvPr id="40" name="Shape 118"/>
              <p:cNvSpPr txBox="1">
                <a:spLocks/>
              </p:cNvSpPr>
              <p:nvPr/>
            </p:nvSpPr>
            <p:spPr>
              <a:xfrm>
                <a:off x="6102123" y="1429297"/>
                <a:ext cx="1135846" cy="45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ADAD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EEEEEE"/>
                    </a:solidFill>
                    <a:effectLst/>
                    <a:uLnTx/>
                    <a:uFillTx/>
                    <a:latin typeface="+mn-lt"/>
                    <a:cs typeface="Arial"/>
                    <a:sym typeface="Arial"/>
                  </a:rPr>
                  <a:t>Destr</a:t>
                </a: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EEEEE"/>
                    </a:solidFill>
                    <a:effectLst/>
                    <a:uLnTx/>
                    <a:uFillTx/>
                    <a:latin typeface="+mn-lt"/>
                    <a:cs typeface="Arial"/>
                    <a:sym typeface="Arial"/>
                  </a:rPr>
                  <a:t>o</a:t>
                </a:r>
                <a:r>
                  <a:rPr kumimoji="0" lang="en-US" altLang="zh-TW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EEEEEE"/>
                    </a:solidFill>
                    <a:effectLst/>
                    <a:uLnTx/>
                    <a:uFillTx/>
                    <a:latin typeface="+mn-lt"/>
                    <a:cs typeface="Arial"/>
                    <a:sym typeface="Arial"/>
                  </a:rPr>
                  <a:t>y</a:t>
                </a:r>
                <a:endParaRPr kumimoji="0" lang="zh-TW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AB4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群組 40"/>
            <p:cNvGrpSpPr/>
            <p:nvPr/>
          </p:nvGrpSpPr>
          <p:grpSpPr>
            <a:xfrm>
              <a:off x="67094" y="1515520"/>
              <a:ext cx="2406082" cy="1055847"/>
              <a:chOff x="4138349" y="2420905"/>
              <a:chExt cx="2406082" cy="1055847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5425275" y="2420905"/>
                <a:ext cx="1119156" cy="1055846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</a:ln>
              <a:effectLst>
                <a:glow rad="63500">
                  <a:srgbClr val="EEEEEE">
                    <a:satMod val="175000"/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3" name="肘形接點 42"/>
              <p:cNvCxnSpPr>
                <a:stCxn id="42" idx="2"/>
                <a:endCxn id="44" idx="2"/>
              </p:cNvCxnSpPr>
              <p:nvPr/>
            </p:nvCxnSpPr>
            <p:spPr>
              <a:xfrm rot="5400000" flipH="1">
                <a:off x="5100837" y="2592736"/>
                <a:ext cx="444701" cy="1323331"/>
              </a:xfrm>
              <a:prstGeom prst="bentConnector3">
                <a:avLst>
                  <a:gd name="adj1" fmla="val -74865"/>
                </a:avLst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tailEnd type="triangle"/>
              </a:ln>
              <a:effectLst>
                <a:glow rad="63500">
                  <a:srgbClr val="EEEEEE">
                    <a:satMod val="175000"/>
                    <a:alpha val="40000"/>
                  </a:srgbClr>
                </a:glow>
              </a:effectLst>
            </p:spPr>
          </p:cxnSp>
          <p:sp>
            <p:nvSpPr>
              <p:cNvPr id="44" name="Shape 118"/>
              <p:cNvSpPr txBox="1">
                <a:spLocks/>
              </p:cNvSpPr>
              <p:nvPr/>
            </p:nvSpPr>
            <p:spPr>
              <a:xfrm>
                <a:off x="4138349" y="2576011"/>
                <a:ext cx="1046346" cy="45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ADAD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EEEEEE"/>
                    </a:solidFill>
                    <a:effectLst/>
                    <a:uLnTx/>
                    <a:uFillTx/>
                    <a:latin typeface="+mn-lt"/>
                    <a:cs typeface="Arial"/>
                    <a:sym typeface="Arial"/>
                  </a:rPr>
                  <a:t>Survive</a:t>
                </a:r>
                <a:endParaRPr kumimoji="0" lang="zh-TW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AB4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530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Instructions and </a:t>
            </a:r>
            <a:r>
              <a:rPr lang="en-US" altLang="zh-TW" dirty="0" smtClean="0"/>
              <a:t>Definitions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Instructions and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Nine fitness functions</a:t>
            </a:r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6577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754901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15" y="3785154"/>
            <a:ext cx="2766267" cy="21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/>
          <p:cNvGrpSpPr/>
          <p:nvPr/>
        </p:nvGrpSpPr>
        <p:grpSpPr>
          <a:xfrm>
            <a:off x="5753100" y="3247641"/>
            <a:ext cx="6438900" cy="3056074"/>
            <a:chOff x="5753100" y="3247641"/>
            <a:chExt cx="6438900" cy="305607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7" t="28163" r="10468" b="5080"/>
            <a:stretch/>
          </p:blipFill>
          <p:spPr>
            <a:xfrm>
              <a:off x="5753100" y="3247641"/>
              <a:ext cx="6438900" cy="3056074"/>
            </a:xfrm>
            <a:custGeom>
              <a:avLst/>
              <a:gdLst>
                <a:gd name="connsiteX0" fmla="*/ 764019 w 6438900"/>
                <a:gd name="connsiteY0" fmla="*/ 0 h 3056074"/>
                <a:gd name="connsiteX1" fmla="*/ 6438900 w 6438900"/>
                <a:gd name="connsiteY1" fmla="*/ 0 h 3056074"/>
                <a:gd name="connsiteX2" fmla="*/ 6438900 w 6438900"/>
                <a:gd name="connsiteY2" fmla="*/ 3056074 h 3056074"/>
                <a:gd name="connsiteX3" fmla="*/ 0 w 6438900"/>
                <a:gd name="connsiteY3" fmla="*/ 3056074 h 305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8900" h="3056074">
                  <a:moveTo>
                    <a:pt x="764019" y="0"/>
                  </a:moveTo>
                  <a:lnTo>
                    <a:pt x="6438900" y="0"/>
                  </a:lnTo>
                  <a:lnTo>
                    <a:pt x="6438900" y="3056074"/>
                  </a:lnTo>
                  <a:lnTo>
                    <a:pt x="0" y="3056074"/>
                  </a:lnTo>
                  <a:close/>
                </a:path>
              </a:pathLst>
            </a:custGeom>
          </p:spPr>
        </p:pic>
        <p:sp>
          <p:nvSpPr>
            <p:cNvPr id="30" name="手繪多邊形 29"/>
            <p:cNvSpPr/>
            <p:nvPr/>
          </p:nvSpPr>
          <p:spPr>
            <a:xfrm>
              <a:off x="6093319" y="4457700"/>
              <a:ext cx="6091574" cy="444500"/>
            </a:xfrm>
            <a:custGeom>
              <a:avLst/>
              <a:gdLst>
                <a:gd name="connsiteX0" fmla="*/ 111125 w 6091574"/>
                <a:gd name="connsiteY0" fmla="*/ 0 h 444500"/>
                <a:gd name="connsiteX1" fmla="*/ 6091574 w 6091574"/>
                <a:gd name="connsiteY1" fmla="*/ 0 h 444500"/>
                <a:gd name="connsiteX2" fmla="*/ 6091574 w 6091574"/>
                <a:gd name="connsiteY2" fmla="*/ 444500 h 444500"/>
                <a:gd name="connsiteX3" fmla="*/ 0 w 6091574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1574" h="444500">
                  <a:moveTo>
                    <a:pt x="111125" y="0"/>
                  </a:moveTo>
                  <a:lnTo>
                    <a:pt x="6091574" y="0"/>
                  </a:lnTo>
                  <a:lnTo>
                    <a:pt x="6091574" y="444500"/>
                  </a:lnTo>
                  <a:lnTo>
                    <a:pt x="0" y="4445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-308" y="3247641"/>
            <a:ext cx="6467148" cy="3056074"/>
            <a:chOff x="-308" y="3247641"/>
            <a:chExt cx="6467148" cy="3056074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69" t="39204" r="14283" b="6174"/>
            <a:stretch/>
          </p:blipFill>
          <p:spPr>
            <a:xfrm>
              <a:off x="0" y="3247641"/>
              <a:ext cx="6466840" cy="3056074"/>
            </a:xfrm>
            <a:custGeom>
              <a:avLst/>
              <a:gdLst>
                <a:gd name="connsiteX0" fmla="*/ 0 w 6466840"/>
                <a:gd name="connsiteY0" fmla="*/ 0 h 3056074"/>
                <a:gd name="connsiteX1" fmla="*/ 6466840 w 6466840"/>
                <a:gd name="connsiteY1" fmla="*/ 0 h 3056074"/>
                <a:gd name="connsiteX2" fmla="*/ 5702822 w 6466840"/>
                <a:gd name="connsiteY2" fmla="*/ 3056074 h 3056074"/>
                <a:gd name="connsiteX3" fmla="*/ 0 w 6466840"/>
                <a:gd name="connsiteY3" fmla="*/ 3056074 h 305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6840" h="3056074">
                  <a:moveTo>
                    <a:pt x="0" y="0"/>
                  </a:moveTo>
                  <a:lnTo>
                    <a:pt x="6466840" y="0"/>
                  </a:lnTo>
                  <a:lnTo>
                    <a:pt x="5702822" y="3056074"/>
                  </a:lnTo>
                  <a:lnTo>
                    <a:pt x="0" y="3056074"/>
                  </a:lnTo>
                  <a:close/>
                </a:path>
              </a:pathLst>
            </a:custGeom>
          </p:spPr>
        </p:pic>
        <p:sp>
          <p:nvSpPr>
            <p:cNvPr id="27" name="手繪多邊形 26"/>
            <p:cNvSpPr/>
            <p:nvPr/>
          </p:nvSpPr>
          <p:spPr>
            <a:xfrm>
              <a:off x="-308" y="4457700"/>
              <a:ext cx="6164634" cy="444500"/>
            </a:xfrm>
            <a:custGeom>
              <a:avLst/>
              <a:gdLst>
                <a:gd name="connsiteX0" fmla="*/ 0 w 6164634"/>
                <a:gd name="connsiteY0" fmla="*/ 0 h 444500"/>
                <a:gd name="connsiteX1" fmla="*/ 6164634 w 6164634"/>
                <a:gd name="connsiteY1" fmla="*/ 0 h 444500"/>
                <a:gd name="connsiteX2" fmla="*/ 6053509 w 6164634"/>
                <a:gd name="connsiteY2" fmla="*/ 444500 h 444500"/>
                <a:gd name="connsiteX3" fmla="*/ 0 w 6164634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4634" h="444500">
                  <a:moveTo>
                    <a:pt x="0" y="0"/>
                  </a:moveTo>
                  <a:lnTo>
                    <a:pt x="6164634" y="0"/>
                  </a:lnTo>
                  <a:lnTo>
                    <a:pt x="6053509" y="444500"/>
                  </a:lnTo>
                  <a:lnTo>
                    <a:pt x="0" y="4445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</a:t>
            </a: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599</TotalTime>
  <Words>951</Words>
  <Application>Microsoft Office PowerPoint</Application>
  <PresentationFormat>寬螢幕</PresentationFormat>
  <Paragraphs>282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9" baseType="lpstr">
      <vt:lpstr>Calisto MT</vt:lpstr>
      <vt:lpstr>微軟正黑體</vt:lpstr>
      <vt:lpstr>新細明體</vt:lpstr>
      <vt:lpstr>Arial</vt:lpstr>
      <vt:lpstr>Calibri</vt:lpstr>
      <vt:lpstr>Trebuchet MS</vt:lpstr>
      <vt:lpstr>Wingdings</vt:lpstr>
      <vt:lpstr>Wingdings 2</vt:lpstr>
      <vt:lpstr>石板</vt:lpstr>
      <vt:lpstr>PowerPoint 簡報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Recurrent construction in Game</vt:lpstr>
      <vt:lpstr>Room Instructions and Definitions</vt:lpstr>
      <vt:lpstr>Genetic Algorithm in Segments Evolution</vt:lpstr>
      <vt:lpstr>Gene</vt:lpstr>
      <vt:lpstr>Crossover</vt:lpstr>
      <vt:lpstr>Mutation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102</cp:revision>
  <dcterms:created xsi:type="dcterms:W3CDTF">2017-06-15T05:52:41Z</dcterms:created>
  <dcterms:modified xsi:type="dcterms:W3CDTF">2017-06-15T16:07:47Z</dcterms:modified>
</cp:coreProperties>
</file>